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2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CA28C-AC2E-4A13-A336-C0BACA325C85}" v="103" dt="2020-11-19T09:52:04.459"/>
    <p1510:client id="{6E2F3A05-E714-4F3E-BFC0-B28FAD417470}" v="118" dt="2020-11-20T07:17:34.223"/>
    <p1510:client id="{76178900-F6C7-F41D-82CD-917835BC387C}" v="245" dt="2020-11-20T07:57:48.934"/>
    <p1510:client id="{C02C9A9A-EAB5-A369-F894-97DCD109AA9D}" v="3943" dt="2020-11-19T15:14:04.142"/>
    <p1510:client id="{CB4B95AB-6623-43AC-BCC9-8FF9FDC1D8CB}" v="495" dt="2020-11-19T08:58:51.182"/>
    <p1510:client id="{E749D59D-6A4D-4120-99A0-C62C09D58344}" v="215" dt="2020-11-18T08:56:12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2100" y="326745"/>
            <a:ext cx="8791575" cy="1499060"/>
          </a:xfrm>
        </p:spPr>
        <p:txBody>
          <a:bodyPr/>
          <a:lstStyle/>
          <a:p>
            <a:r>
              <a:rPr lang="en-US" dirty="0" err="1"/>
              <a:t>Kompetencje</a:t>
            </a:r>
            <a:r>
              <a:rPr lang="en-US" dirty="0"/>
              <a:t> </a:t>
            </a:r>
            <a:r>
              <a:rPr lang="en-US" dirty="0" err="1"/>
              <a:t>kluczowe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7277" y="2749185"/>
            <a:ext cx="8791575" cy="306890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err="1">
                <a:latin typeface="Constantia"/>
                <a:cs typeface="Aldhabi"/>
              </a:rPr>
              <a:t>Czym</a:t>
            </a:r>
            <a:r>
              <a:rPr lang="en-US" dirty="0">
                <a:latin typeface="Constantia"/>
                <a:cs typeface="Aldhabi"/>
              </a:rPr>
              <a:t> </a:t>
            </a:r>
            <a:r>
              <a:rPr lang="en-US" err="1">
                <a:latin typeface="Constantia"/>
                <a:cs typeface="Aldhabi"/>
              </a:rPr>
              <a:t>są</a:t>
            </a:r>
            <a:r>
              <a:rPr lang="en-US" dirty="0">
                <a:latin typeface="Constantia"/>
                <a:cs typeface="Aldhabi"/>
              </a:rPr>
              <a:t>?</a:t>
            </a:r>
          </a:p>
          <a:p>
            <a:r>
              <a:rPr lang="en-US" dirty="0">
                <a:latin typeface="Constantia"/>
                <a:cs typeface="Aldhabi"/>
              </a:rPr>
              <a:t>Jak </a:t>
            </a:r>
            <a:r>
              <a:rPr lang="en-US" err="1">
                <a:latin typeface="Constantia"/>
                <a:cs typeface="Aldhabi"/>
              </a:rPr>
              <a:t>wspomagać</a:t>
            </a:r>
            <a:r>
              <a:rPr lang="en-US" dirty="0">
                <a:latin typeface="Constantia"/>
                <a:cs typeface="Aldhabi"/>
              </a:rPr>
              <a:t> </a:t>
            </a:r>
            <a:r>
              <a:rPr lang="en-US" err="1">
                <a:latin typeface="Constantia"/>
                <a:cs typeface="Aldhabi"/>
              </a:rPr>
              <a:t>dziecko</a:t>
            </a:r>
            <a:r>
              <a:rPr lang="en-US" dirty="0">
                <a:latin typeface="Constantia"/>
                <a:cs typeface="Aldhabi"/>
              </a:rPr>
              <a:t> w ich </a:t>
            </a:r>
            <a:r>
              <a:rPr lang="en-US" err="1">
                <a:latin typeface="Constantia"/>
                <a:cs typeface="Aldhabi"/>
              </a:rPr>
              <a:t>rozwijaniu</a:t>
            </a:r>
            <a:r>
              <a:rPr lang="en-US" dirty="0">
                <a:latin typeface="Constantia"/>
                <a:cs typeface="Aldhabi"/>
              </a:rPr>
              <a:t>?</a:t>
            </a:r>
            <a:endParaRPr lang="en-US">
              <a:latin typeface="Constantia"/>
              <a:cs typeface="Aldhabi"/>
            </a:endParaRPr>
          </a:p>
          <a:p>
            <a:r>
              <a:rPr lang="en-US" err="1">
                <a:latin typeface="Constantia"/>
                <a:cs typeface="Aldhabi"/>
              </a:rPr>
              <a:t>Możliwości</a:t>
            </a:r>
            <a:r>
              <a:rPr lang="en-US" dirty="0">
                <a:latin typeface="Constantia"/>
                <a:cs typeface="Aldhabi"/>
              </a:rPr>
              <a:t> </a:t>
            </a:r>
            <a:r>
              <a:rPr lang="en-US" err="1">
                <a:latin typeface="Constantia"/>
                <a:cs typeface="Aldhabi"/>
              </a:rPr>
              <a:t>udziału</a:t>
            </a:r>
            <a:r>
              <a:rPr lang="en-US" dirty="0">
                <a:latin typeface="Constantia"/>
                <a:cs typeface="Aldhabi"/>
              </a:rPr>
              <a:t> </a:t>
            </a:r>
            <a:r>
              <a:rPr lang="en-US" err="1">
                <a:latin typeface="Constantia"/>
                <a:cs typeface="Aldhabi"/>
              </a:rPr>
              <a:t>rodziców</a:t>
            </a:r>
            <a:r>
              <a:rPr lang="en-US" dirty="0">
                <a:latin typeface="Constantia"/>
                <a:cs typeface="Aldhabi"/>
              </a:rPr>
              <a:t> w </a:t>
            </a:r>
            <a:r>
              <a:rPr lang="en-US" err="1">
                <a:latin typeface="Constantia"/>
                <a:cs typeface="Aldhabi"/>
              </a:rPr>
              <a:t>doskonaleniu</a:t>
            </a:r>
            <a:r>
              <a:rPr lang="en-US" dirty="0">
                <a:latin typeface="Constantia"/>
                <a:cs typeface="Aldhabi"/>
              </a:rPr>
              <a:t> </a:t>
            </a:r>
            <a:r>
              <a:rPr lang="en-US" err="1">
                <a:latin typeface="Constantia"/>
                <a:cs typeface="Aldhabi"/>
              </a:rPr>
              <a:t>samodzielności</a:t>
            </a:r>
            <a:r>
              <a:rPr lang="en-US" dirty="0">
                <a:latin typeface="Constantia"/>
                <a:cs typeface="Aldhabi"/>
              </a:rPr>
              <a:t>, </a:t>
            </a:r>
            <a:r>
              <a:rPr lang="en-US" err="1">
                <a:latin typeface="Constantia"/>
                <a:cs typeface="Aldhabi"/>
              </a:rPr>
              <a:t>kreatywności</a:t>
            </a:r>
            <a:r>
              <a:rPr lang="en-US">
                <a:latin typeface="Constantia"/>
                <a:cs typeface="Aldhabi"/>
              </a:rPr>
              <a:t> ORAZ innowacyjności</a:t>
            </a:r>
            <a:r>
              <a:rPr lang="en-US" dirty="0">
                <a:latin typeface="Constantia"/>
                <a:cs typeface="Aldhabi"/>
              </a:rPr>
              <a:t> </a:t>
            </a:r>
            <a:r>
              <a:rPr lang="en-US" err="1">
                <a:latin typeface="Constantia"/>
                <a:cs typeface="Aldhabi"/>
              </a:rPr>
              <a:t>młodzieży</a:t>
            </a:r>
            <a:endParaRPr lang="en-US">
              <a:latin typeface="Constantia"/>
              <a:cs typeface="Aldhabi"/>
            </a:endParaRPr>
          </a:p>
          <a:p>
            <a:endParaRPr lang="en-US" dirty="0">
              <a:latin typeface="Constantia"/>
              <a:cs typeface="Aldhabi"/>
            </a:endParaRPr>
          </a:p>
          <a:p>
            <a:pPr algn="r"/>
            <a:r>
              <a:rPr lang="en-US" sz="1400" dirty="0" err="1">
                <a:latin typeface="Constantia"/>
                <a:cs typeface="Aldhabi"/>
              </a:rPr>
              <a:t>Opracowały</a:t>
            </a:r>
            <a:r>
              <a:rPr lang="en-US" sz="1400" dirty="0">
                <a:latin typeface="Constantia"/>
                <a:cs typeface="Aldhabi"/>
              </a:rPr>
              <a:t>:</a:t>
            </a:r>
          </a:p>
          <a:p>
            <a:pPr algn="r"/>
            <a:r>
              <a:rPr lang="en-US" sz="1400" dirty="0">
                <a:latin typeface="Constantia"/>
                <a:cs typeface="Aldhabi"/>
              </a:rPr>
              <a:t> Renata </a:t>
            </a:r>
            <a:r>
              <a:rPr lang="en-US" sz="1400" dirty="0" err="1">
                <a:latin typeface="Constantia"/>
                <a:cs typeface="Aldhabi"/>
              </a:rPr>
              <a:t>pałejko</a:t>
            </a:r>
            <a:r>
              <a:rPr lang="en-US" sz="1400" dirty="0">
                <a:latin typeface="Constantia"/>
                <a:cs typeface="Aldhabi"/>
              </a:rPr>
              <a:t> - </a:t>
            </a:r>
            <a:r>
              <a:rPr lang="en-US" sz="1400" dirty="0" err="1">
                <a:latin typeface="Constantia"/>
                <a:cs typeface="Aldhabi"/>
              </a:rPr>
              <a:t>pedagog</a:t>
            </a:r>
            <a:r>
              <a:rPr lang="en-US" sz="1400" dirty="0">
                <a:latin typeface="Constantia"/>
                <a:cs typeface="Aldhabi"/>
              </a:rPr>
              <a:t> </a:t>
            </a:r>
            <a:r>
              <a:rPr lang="en-US" sz="1400" dirty="0" err="1">
                <a:latin typeface="Constantia"/>
                <a:cs typeface="Aldhabi"/>
              </a:rPr>
              <a:t>szkolny</a:t>
            </a:r>
          </a:p>
          <a:p>
            <a:pPr algn="r"/>
            <a:r>
              <a:rPr lang="en-US" sz="1400" dirty="0">
                <a:latin typeface="Constantia"/>
                <a:cs typeface="Aldhabi"/>
              </a:rPr>
              <a:t>Emilia </a:t>
            </a:r>
            <a:r>
              <a:rPr lang="en-US" sz="1400" dirty="0" err="1">
                <a:latin typeface="Constantia"/>
                <a:cs typeface="Aldhabi"/>
              </a:rPr>
              <a:t>kacprzyk</a:t>
            </a:r>
            <a:r>
              <a:rPr lang="en-US" sz="1400" dirty="0">
                <a:latin typeface="Constantia"/>
                <a:cs typeface="Aldhabi"/>
              </a:rPr>
              <a:t> - </a:t>
            </a:r>
            <a:r>
              <a:rPr lang="en-US" sz="1400" dirty="0" err="1">
                <a:latin typeface="Constantia"/>
                <a:cs typeface="Aldhabi"/>
              </a:rPr>
              <a:t>psycholog</a:t>
            </a:r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C64CCD8-E3F0-4A9A-A164-A6187E9D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8549"/>
            <a:ext cx="9905998" cy="1126878"/>
          </a:xfrm>
        </p:spPr>
        <p:txBody>
          <a:bodyPr/>
          <a:lstStyle/>
          <a:p>
            <a:r>
              <a:rPr lang="pl-PL"/>
              <a:t>Trudności w kształtowaniu kompetencji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83BD770-119E-4A74-BDB1-34D7D6E74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0226"/>
            <a:ext cx="9905999" cy="408097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pl-PL">
                <a:solidFill>
                  <a:srgbClr val="FF0000"/>
                </a:solidFill>
                <a:ea typeface="+mn-lt"/>
                <a:cs typeface="+mn-lt"/>
              </a:rPr>
              <a:t>Lęk, strach o dziecko/nastolatka </a:t>
            </a:r>
            <a:r>
              <a:rPr lang="pl-PL">
                <a:ea typeface="+mn-lt"/>
                <a:cs typeface="+mn-lt"/>
              </a:rPr>
              <a:t>– że sobie nie poradzi, że zrobi coś głupiego.</a:t>
            </a:r>
            <a:endParaRPr lang="pl-PL"/>
          </a:p>
          <a:p>
            <a:r>
              <a:rPr lang="pl-PL">
                <a:ea typeface="+mn-lt"/>
                <a:cs typeface="+mn-lt"/>
              </a:rPr>
              <a:t>Przekonanie - „Sama zrobię to o wiele szybciej i lepiej”.</a:t>
            </a:r>
            <a:endParaRPr lang="pl-PL"/>
          </a:p>
          <a:p>
            <a:r>
              <a:rPr lang="pl-PL">
                <a:solidFill>
                  <a:srgbClr val="FF0000"/>
                </a:solidFill>
                <a:ea typeface="+mn-lt"/>
                <a:cs typeface="+mn-lt"/>
              </a:rPr>
              <a:t>Lęk przed oceną ze stronny innych.</a:t>
            </a:r>
            <a:endParaRPr lang="pl-PL"/>
          </a:p>
          <a:p>
            <a:r>
              <a:rPr lang="pl-PL">
                <a:ea typeface="+mn-lt"/>
                <a:cs typeface="+mn-lt"/>
              </a:rPr>
              <a:t>Nieufność wobec dziecka - "Muszę wszystkiego dopilnować, ponieważ moje dziecko jest nieodpowiedzialne."</a:t>
            </a:r>
          </a:p>
          <a:p>
            <a:r>
              <a:rPr lang="pl-PL">
                <a:solidFill>
                  <a:srgbClr val="FF0000"/>
                </a:solidFill>
                <a:ea typeface="+mn-lt"/>
                <a:cs typeface="+mn-lt"/>
              </a:rPr>
              <a:t>„Kompleks ratownika” – nieustanna obawa, aby dziecku nic się nie stało, trzymanie pod kloszem.</a:t>
            </a:r>
          </a:p>
          <a:p>
            <a:r>
              <a:rPr lang="pl-PL"/>
              <a:t>Wyręczanie dziecka/nastolatka.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056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3BCCF02-4E09-43CD-8D3E-818ED408A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07503"/>
            <a:ext cx="9905998" cy="1490293"/>
          </a:xfrm>
        </p:spPr>
        <p:txBody>
          <a:bodyPr/>
          <a:lstStyle/>
          <a:p>
            <a:r>
              <a:rPr lang="pl-PL">
                <a:ea typeface="+mj-lt"/>
                <a:cs typeface="+mj-lt"/>
              </a:rPr>
              <a:t>Komunikaty blokujące samodzielność, kreatywność, innowacyjność: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8E0307A-F8D0-4D4C-A195-82392B36E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7795"/>
            <a:ext cx="9905999" cy="38934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solidFill>
                  <a:srgbClr val="FF0000"/>
                </a:solidFill>
                <a:latin typeface="TW Cen MT"/>
                <a:ea typeface="+mn-lt"/>
                <a:cs typeface="+mn-lt"/>
              </a:rPr>
              <a:t>"To zły pomysł"./"Daj spokój, szkoda czasu".</a:t>
            </a:r>
          </a:p>
          <a:p>
            <a:r>
              <a:rPr lang="pl-PL" dirty="0">
                <a:latin typeface="TW Cen MT"/>
              </a:rPr>
              <a:t>„Ułożyłam Twoje ubrania. Masz teraz więcej miejsca, bo niektóre rzeczy wyrzuciłam”.</a:t>
            </a:r>
            <a:endParaRPr lang="pl-PL" dirty="0">
              <a:ea typeface="+mn-lt"/>
              <a:cs typeface="+mn-lt"/>
            </a:endParaRPr>
          </a:p>
          <a:p>
            <a:r>
              <a:rPr lang="pl-PL" dirty="0">
                <a:solidFill>
                  <a:srgbClr val="FF0000"/>
                </a:solidFill>
                <a:latin typeface="TW Cen MT"/>
              </a:rPr>
              <a:t>"Nie sprzątaj, ja poodkurzam sama."</a:t>
            </a:r>
            <a:endParaRPr lang="pl-PL" dirty="0">
              <a:solidFill>
                <a:srgbClr val="FF0000"/>
              </a:solidFill>
              <a:ea typeface="+mn-lt"/>
              <a:cs typeface="+mn-lt"/>
            </a:endParaRPr>
          </a:p>
          <a:p>
            <a:r>
              <a:rPr lang="pl-PL" dirty="0">
                <a:latin typeface="TW Cen MT"/>
              </a:rPr>
              <a:t>"Przyniosłam od koleżanki z pracy materiały do twojego referatu z biologii."</a:t>
            </a:r>
            <a:endParaRPr lang="pl-PL" dirty="0">
              <a:ea typeface="+mn-lt"/>
              <a:cs typeface="+mn-lt"/>
            </a:endParaRPr>
          </a:p>
          <a:p>
            <a:r>
              <a:rPr lang="pl-PL" dirty="0">
                <a:solidFill>
                  <a:srgbClr val="FF0000"/>
                </a:solidFill>
                <a:latin typeface="TW Cen MT"/>
              </a:rPr>
              <a:t>"Nie chcę, żebyś się z nią przyjaźniła."</a:t>
            </a:r>
            <a:endParaRPr lang="pl-PL" dirty="0">
              <a:solidFill>
                <a:srgbClr val="FF0000"/>
              </a:solidFill>
              <a:ea typeface="+mn-lt"/>
              <a:cs typeface="+mn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208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DDF9ED0-05FA-4588-86E0-DBF5ABC9B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13718"/>
            <a:ext cx="9905998" cy="1173770"/>
          </a:xfrm>
        </p:spPr>
        <p:txBody>
          <a:bodyPr/>
          <a:lstStyle/>
          <a:p>
            <a:r>
              <a:rPr lang="pl-PL"/>
              <a:t>Na zakończenie...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6F8B42B-6A38-4D11-8943-41EC6C641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0226"/>
            <a:ext cx="9905999" cy="40809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Kochać dziecko, to pomóc mu żyć samodzielnie.</a:t>
            </a:r>
            <a:endParaRPr lang="pl-PL"/>
          </a:p>
          <a:p>
            <a:r>
              <a:rPr lang="pl-PL" dirty="0">
                <a:ea typeface="+mn-lt"/>
                <a:cs typeface="+mn-lt"/>
              </a:rPr>
              <a:t>Samodzielność można rozwijać lub tłumić.</a:t>
            </a:r>
          </a:p>
          <a:p>
            <a:r>
              <a:rPr lang="pl-PL" dirty="0"/>
              <a:t>"Podstawowym rodzicielskim zadaniem jest pomagać dzieciom nas opuścić." (Helen </a:t>
            </a:r>
            <a:r>
              <a:rPr lang="pl-PL" dirty="0" err="1"/>
              <a:t>Hunt</a:t>
            </a:r>
            <a:r>
              <a:rPr lang="pl-PL" dirty="0"/>
              <a:t> i </a:t>
            </a:r>
            <a:r>
              <a:rPr lang="pl-PL" dirty="0" err="1"/>
              <a:t>Harville</a:t>
            </a:r>
            <a:r>
              <a:rPr lang="pl-PL" dirty="0"/>
              <a:t> Hendrix).</a:t>
            </a:r>
          </a:p>
          <a:p>
            <a:r>
              <a:rPr lang="pl-PL" dirty="0"/>
              <a:t>Poczucie wartości samo się o siebie zatroszczy, jeżeli pomożemy naszym dzieciom rozwinąć w sobie postawę i opanować umiejętności, których potrzebują do odniesienia sukcesu.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6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2E7C879-7D80-4EF9-9B53-B63A323E1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Na zakończenie, najważniejsze: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5E11910-BFA3-4B44-903C-C2DE1AFB8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pl-PL" sz="2800" b="1">
                <a:solidFill>
                  <a:srgbClr val="FF0000"/>
                </a:solidFill>
                <a:ea typeface="+mn-lt"/>
                <a:cs typeface="+mn-lt"/>
              </a:rPr>
              <a:t>bądź z dzieckiem/nastolatkiem</a:t>
            </a:r>
            <a:endParaRPr lang="pl-PL" sz="2800">
              <a:solidFill>
                <a:srgbClr val="FF0000"/>
              </a:solidFill>
            </a:endParaRPr>
          </a:p>
          <a:p>
            <a:pPr algn="ctr"/>
            <a:r>
              <a:rPr lang="pl-PL" sz="2800" b="1">
                <a:solidFill>
                  <a:srgbClr val="FF0000"/>
                </a:solidFill>
                <a:ea typeface="+mn-lt"/>
                <a:cs typeface="+mn-lt"/>
              </a:rPr>
              <a:t>rozmawiaj z nim</a:t>
            </a:r>
            <a:endParaRPr lang="pl-PL" sz="2800">
              <a:solidFill>
                <a:srgbClr val="FF0000"/>
              </a:solidFill>
            </a:endParaRPr>
          </a:p>
          <a:p>
            <a:pPr algn="ctr"/>
            <a:r>
              <a:rPr lang="pl-PL" sz="2800" b="1">
                <a:solidFill>
                  <a:srgbClr val="FF0000"/>
                </a:solidFill>
                <a:ea typeface="+mn-lt"/>
                <a:cs typeface="+mn-lt"/>
              </a:rPr>
              <a:t>ufaj mu</a:t>
            </a:r>
            <a:endParaRPr lang="pl-PL" sz="2800">
              <a:solidFill>
                <a:srgbClr val="FF0000"/>
              </a:solidFill>
            </a:endParaRPr>
          </a:p>
          <a:p>
            <a:pPr algn="ctr"/>
            <a:r>
              <a:rPr lang="pl-PL" sz="2800" b="1">
                <a:solidFill>
                  <a:srgbClr val="FF0000"/>
                </a:solidFill>
                <a:ea typeface="+mn-lt"/>
                <a:cs typeface="+mn-lt"/>
              </a:rPr>
              <a:t>daj mu tyle miłości, ile jesteś w stanie</a:t>
            </a:r>
            <a:endParaRPr lang="pl-PL" sz="2800">
              <a:solidFill>
                <a:srgbClr val="FF0000"/>
              </a:solidFill>
            </a:endParaRP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98614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A15C8B7-466A-4239-B7A9-6EBF646C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66826"/>
            <a:ext cx="9905998" cy="1255832"/>
          </a:xfrm>
        </p:spPr>
        <p:txBody>
          <a:bodyPr/>
          <a:lstStyle/>
          <a:p>
            <a:r>
              <a:rPr lang="pl-PL"/>
              <a:t>Opracowano na podstawie: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271569B-C946-48B3-954A-21816EE49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0226"/>
            <a:ext cx="9905999" cy="40809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>
                <a:ea typeface="+mn-lt"/>
                <a:cs typeface="+mn-lt"/>
              </a:rPr>
              <a:t>1. ZALECENIE RADY z dnia 22 maja 2018 r. w sprawie kompetencji kluczowych w procesie uczenia się przez całe życie</a:t>
            </a:r>
            <a:endParaRPr lang="pl-PL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 </a:t>
            </a:r>
            <a:r>
              <a:rPr lang="pl-PL">
                <a:ea typeface="+mn-lt"/>
                <a:cs typeface="+mn-lt"/>
              </a:rPr>
              <a:t>https://eur-lex.europa.eu/legal-content/PL/TXT/PDF/?uri=CELEX:32018H0604(01</a:t>
            </a:r>
          </a:p>
          <a:p>
            <a:pPr marL="0" indent="0">
              <a:buNone/>
            </a:pPr>
            <a:r>
              <a:rPr lang="pl-PL"/>
              <a:t>2. Joanna Sakowska, "Szkoła dla Rodziców i Wychowawców (Cz. 1)"</a:t>
            </a:r>
            <a:endParaRPr lang="pl-PL" dirty="0"/>
          </a:p>
          <a:p>
            <a:pPr marL="0" indent="0">
              <a:buNone/>
            </a:pPr>
            <a:r>
              <a:rPr lang="pl-PL"/>
              <a:t>3. Małgorzata Całusińska, Wojciech Malinowski "Trening umiejętności wychowawczych".</a:t>
            </a:r>
            <a:endParaRPr lang="pl-PL" dirty="0"/>
          </a:p>
          <a:p>
            <a:pPr marL="0" indent="0">
              <a:buNone/>
            </a:pPr>
            <a:r>
              <a:rPr lang="pl-PL"/>
              <a:t>4. </a:t>
            </a:r>
            <a:r>
              <a:rPr lang="pl-PL" dirty="0"/>
              <a:t>https://kreatywnaakademia.pl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535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kompetencja? </a:t>
            </a:r>
            <a:br>
              <a:rPr lang="pl-PL" dirty="0"/>
            </a:br>
            <a:endParaRPr lang="pl-PL" dirty="0"/>
          </a:p>
        </p:txBody>
      </p:sp>
      <p:pic>
        <p:nvPicPr>
          <p:cNvPr id="5" name="Symbol zastępczy obraz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" b="48"/>
          <a:stretch>
            <a:fillRect/>
          </a:stretch>
        </p:blipFill>
        <p:spPr>
          <a:xfrm>
            <a:off x="7315200" y="849085"/>
            <a:ext cx="3666690" cy="5181599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14941" y="2129742"/>
            <a:ext cx="6380619" cy="43363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1800" dirty="0">
                <a:solidFill>
                  <a:srgbClr val="FF0000"/>
                </a:solidFill>
              </a:rPr>
              <a:t>Jak kształtujemy kompetencje: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1800" dirty="0"/>
              <a:t>Świadomie: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od nieświadomej niekompetencji </a:t>
            </a:r>
            <a:r>
              <a:rPr lang="pl-PL" sz="1800" dirty="0">
                <a:solidFill>
                  <a:srgbClr val="FF0000"/>
                </a:solidFill>
              </a:rPr>
              <a:t>(nie wiem, że nie wiem/umiem),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poprzez świadomą niekompetencję </a:t>
            </a:r>
            <a:r>
              <a:rPr lang="pl-PL" sz="1800" dirty="0">
                <a:solidFill>
                  <a:srgbClr val="FF0000"/>
                </a:solidFill>
              </a:rPr>
              <a:t>(wiem, że nie wiem/umiem),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świadomą kompetencję </a:t>
            </a:r>
            <a:r>
              <a:rPr lang="pl-PL" sz="1800" dirty="0">
                <a:solidFill>
                  <a:srgbClr val="FF0000"/>
                </a:solidFill>
              </a:rPr>
              <a:t>(wiem, że wiem/umiem) </a:t>
            </a:r>
            <a:r>
              <a:rPr lang="pl-PL" sz="1800" dirty="0"/>
              <a:t>aż do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800" dirty="0"/>
              <a:t>nieświadomej kompetencji </a:t>
            </a:r>
            <a:r>
              <a:rPr lang="pl-PL" sz="1800" dirty="0">
                <a:solidFill>
                  <a:srgbClr val="FF0000"/>
                </a:solidFill>
              </a:rPr>
              <a:t>(nie wiem, że wiem/umiem) </a:t>
            </a:r>
          </a:p>
          <a:p>
            <a:pPr>
              <a:lnSpc>
                <a:spcPct val="100000"/>
              </a:lnSpc>
            </a:pPr>
            <a:r>
              <a:rPr lang="pl-PL" sz="1800" dirty="0"/>
              <a:t>2. Poprzez obserwację i naśladowanie – modelowanie. To proces nieświadomego nabywania jakiejś kompetencji. </a:t>
            </a:r>
          </a:p>
        </p:txBody>
      </p:sp>
      <p:sp>
        <p:nvSpPr>
          <p:cNvPr id="6" name="Strzałka w prawo 5"/>
          <p:cNvSpPr/>
          <p:nvPr/>
        </p:nvSpPr>
        <p:spPr>
          <a:xfrm>
            <a:off x="6150429" y="1429543"/>
            <a:ext cx="7620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066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są kompetencje kluczowe?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1412" y="1915885"/>
            <a:ext cx="9905999" cy="38753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Kompetencje kluczowe </a:t>
            </a:r>
            <a:r>
              <a:rPr lang="pl-PL" dirty="0"/>
              <a:t>to kompetencje, których wszyscy potrzebują do samorealizacji i rozwoju osobistego, zatrudnienia, włączenia społecznego, zrównoważonego stylu życia, udanego życia w pokojowych społeczeństwach, kierowania życiem w sposób prozdrowotny i aktywnego obywatelstwa.</a:t>
            </a:r>
          </a:p>
          <a:p>
            <a:r>
              <a:rPr lang="pl-PL" dirty="0"/>
              <a:t>Rozwija się je w perspektywie </a:t>
            </a:r>
            <a:r>
              <a:rPr lang="pl-PL" dirty="0">
                <a:solidFill>
                  <a:srgbClr val="FF0000"/>
                </a:solidFill>
              </a:rPr>
              <a:t>uczenia się przez całe życie, </a:t>
            </a:r>
            <a:r>
              <a:rPr lang="pl-PL" dirty="0"/>
              <a:t>począwszy od wczesnego dzieciństwa przez całe dorosłe życie, za pomocą uczenia się formalnego, </a:t>
            </a:r>
            <a:r>
              <a:rPr lang="pl-PL" dirty="0" err="1"/>
              <a:t>pozaformalnego</a:t>
            </a:r>
            <a:r>
              <a:rPr lang="pl-PL" dirty="0"/>
              <a:t> i nieformalnego, we wszystkich kontekstach, w tym </a:t>
            </a:r>
            <a:r>
              <a:rPr lang="pl-PL" dirty="0">
                <a:solidFill>
                  <a:srgbClr val="FF0000"/>
                </a:solidFill>
              </a:rPr>
              <a:t>w rodzinie, szkole, miejscu pracy, </a:t>
            </a:r>
            <a:r>
              <a:rPr lang="pl-PL" dirty="0"/>
              <a:t>sąsiedztwie i innych społecznościach.</a:t>
            </a:r>
          </a:p>
        </p:txBody>
      </p:sp>
    </p:spTree>
    <p:extLst>
      <p:ext uri="{BB962C8B-B14F-4D97-AF65-F5344CB8AC3E}">
        <p14:creationId xmlns:p14="http://schemas.microsoft.com/office/powerpoint/2010/main" val="90724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75031" y="271136"/>
            <a:ext cx="9905998" cy="1478570"/>
          </a:xfrm>
        </p:spPr>
        <p:txBody>
          <a:bodyPr/>
          <a:lstStyle/>
          <a:p>
            <a:r>
              <a:rPr lang="pl-PL" dirty="0"/>
              <a:t>Kompetencje kluczowe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0144" y="1565031"/>
            <a:ext cx="9905999" cy="489179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Zostały zdefiniowane w dokumencie Rady Unii Europejskiej z 22 maja 2018 r.</a:t>
            </a:r>
          </a:p>
          <a:p>
            <a:pPr marL="0" indent="0">
              <a:buNone/>
            </a:pPr>
            <a:r>
              <a:rPr lang="pl-PL" dirty="0"/>
              <a:t>Są to: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kompetencje w zakresie rozumienia i tworzenia informacji,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kompetencje w zakresie wielojęzyczności,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kompetencje matematyczne oraz kompetencje w zakresie nauk przyrodniczych, technologii i inżynierii,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kompetencje cyfrowe,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FF0000"/>
                </a:solidFill>
              </a:rPr>
              <a:t>kompetencje osobiste, społeczne i w zakresie umiejętności uczenia się,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FF0000"/>
                </a:solidFill>
              </a:rPr>
              <a:t>kompetencje obywatelskie,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FF0000"/>
                </a:solidFill>
              </a:rPr>
              <a:t>kompetencje w zakresie przedsiębiorczości,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kompetencje w zakresie świadomości i ekspresji kulturalnej.</a:t>
            </a:r>
          </a:p>
        </p:txBody>
      </p:sp>
    </p:spTree>
    <p:extLst>
      <p:ext uri="{BB962C8B-B14F-4D97-AF65-F5344CB8AC3E}">
        <p14:creationId xmlns:p14="http://schemas.microsoft.com/office/powerpoint/2010/main" val="329049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FC946-83E2-45B9-828E-B1D8A45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84057"/>
            <a:ext cx="9905998" cy="1771646"/>
          </a:xfrm>
        </p:spPr>
        <p:txBody>
          <a:bodyPr/>
          <a:lstStyle/>
          <a:p>
            <a:r>
              <a:rPr lang="en-US" dirty="0" err="1"/>
              <a:t>Rodzic</a:t>
            </a:r>
            <a:r>
              <a:rPr lang="en-US" dirty="0"/>
              <a:t>, w </a:t>
            </a:r>
            <a:r>
              <a:rPr lang="en-US" dirty="0" err="1"/>
              <a:t>szczególności</a:t>
            </a:r>
            <a:r>
              <a:rPr lang="en-US" dirty="0"/>
              <a:t>, ma </a:t>
            </a:r>
            <a:r>
              <a:rPr lang="en-US" dirty="0" err="1"/>
              <a:t>wpływ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kształtowanie</a:t>
            </a:r>
            <a:r>
              <a:rPr lang="en-US" dirty="0"/>
              <a:t> u </a:t>
            </a:r>
            <a:r>
              <a:rPr lang="en-US" dirty="0" err="1"/>
              <a:t>dziecka</a:t>
            </a:r>
            <a:r>
              <a:rPr lang="en-US" dirty="0"/>
              <a:t>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B44D85-77AB-4442-A631-2CB93B48E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85364"/>
            <a:ext cx="9905999" cy="425492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buFont typeface="Wingdings,Sans-Serif" panose="020B0604020202020204" pitchFamily="34" charset="0"/>
              <a:buChar char="§"/>
            </a:pPr>
            <a:r>
              <a:rPr lang="pl-PL" dirty="0">
                <a:solidFill>
                  <a:srgbClr val="FF0000"/>
                </a:solidFill>
                <a:ea typeface="+mn-lt"/>
                <a:cs typeface="+mn-lt"/>
              </a:rPr>
              <a:t>kompetencji osobistych, społecznych i w zakresie umiejętności uczenia się: </a:t>
            </a:r>
            <a:endParaRPr lang="pl-PL" dirty="0">
              <a:solidFill>
                <a:srgbClr val="FFFFFF"/>
              </a:solidFill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umiejętność</a:t>
            </a:r>
            <a:r>
              <a:rPr lang="pl-PL" dirty="0">
                <a:ea typeface="+mn-lt"/>
                <a:cs typeface="+mn-lt"/>
              </a:rPr>
              <a:t> zarządzania własnym czasem, np. obowiązkowość lub odkładanie "na potem",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wybór istotnych informacji spośród wszelkich dostępnych,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 umiejętność współpracy z innymi osobami, pracy w zespole, w tym z rodzicem, rodzeństwem,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nawyki żywieniowe, 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tryb życia, 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wytrwałość w nauce i poszukiwanie pomocy,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 odporność psychiczna i radzenie sobie ze stresem,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ea typeface="+mn-lt"/>
                <a:cs typeface="+mn-lt"/>
              </a:rPr>
              <a:t> rozwiązywanie konfliktów itp.</a:t>
            </a: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FFFFFF"/>
              </a:solidFill>
              <a:ea typeface="+mn-lt"/>
              <a:cs typeface="+mn-lt"/>
            </a:endParaRPr>
          </a:p>
          <a:p>
            <a:pPr>
              <a:buFont typeface="Wingdings,Sans-Serif" panose="020B0604020202020204" pitchFamily="34" charset="0"/>
              <a:buChar char="§"/>
            </a:pPr>
            <a:endParaRPr lang="en-US" dirty="0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xmlns="" id="{0FF9D832-AB78-44C7-B3C7-BD9B40337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002" y="4127353"/>
            <a:ext cx="2434985" cy="221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44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D3BD887-9D90-44CB-9714-00FF18DF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RODZIC, W SZCZEGÓLNOŚCI MA WPŁYW NA KSZTAŁTOWANIE (c.d.):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3CDAC2-ED2E-4E85-BD97-FBB550B20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>
              <a:buFont typeface="Wingdings,Sans-Serif" panose="020B0604020202020204" pitchFamily="34" charset="0"/>
              <a:buChar char="§"/>
            </a:pPr>
            <a:r>
              <a:rPr lang="pl-PL" dirty="0">
                <a:solidFill>
                  <a:srgbClr val="FF0000"/>
                </a:solidFill>
                <a:latin typeface="TW Cen MT"/>
              </a:rPr>
              <a:t>kompetencji obywatelskich:</a:t>
            </a:r>
            <a:endParaRPr lang="pl-PL" dirty="0">
              <a:latin typeface="TW Cen MT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  <a:ea typeface="+mn-lt"/>
                <a:cs typeface="+mn-lt"/>
              </a:rPr>
              <a:t>kultywowanie tradycji, np. obchodzenie świąt,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zainteresowanie wydarzeniami historycznymi oraz współczesnymi, np. w lokalnej społeczności,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"mądre" korzystanie z mediów społecznościowych (np. Facebook, Messenger itp.),</a:t>
            </a:r>
            <a:endParaRPr lang="pl-PL" dirty="0"/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wspólne analizowanie treści dostępnych w sieci Internet,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włączanie się w akcje społeczne, pomoc sąsiedzką, opiekę nad osobą chorą w rodzinie,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udział w wyborach, konsultacjach dotyczących spraw gminy, parafii itp.</a:t>
            </a:r>
          </a:p>
          <a:p>
            <a:pPr>
              <a:buFont typeface="Wingdings" panose="020B0604020202020204" pitchFamily="34" charset="0"/>
              <a:buChar char="ü"/>
            </a:pPr>
            <a:endParaRPr lang="pl-PL" dirty="0">
              <a:latin typeface="TW Cen MT"/>
            </a:endParaRPr>
          </a:p>
          <a:p>
            <a:pPr>
              <a:buFont typeface="Wingdings" panose="020B0604020202020204" pitchFamily="34" charset="0"/>
              <a:buChar char="ü"/>
            </a:pPr>
            <a:endParaRPr lang="pl-PL" dirty="0">
              <a:latin typeface="TW Cen MT"/>
            </a:endParaRPr>
          </a:p>
          <a:p>
            <a:pPr>
              <a:buFont typeface="Wingdings,Sans-Serif" panose="020B0604020202020204" pitchFamily="34" charset="0"/>
              <a:buChar char="§"/>
            </a:pPr>
            <a:endParaRPr lang="en-US">
              <a:ea typeface="+mn-lt"/>
              <a:cs typeface="+mn-lt"/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xmlns="" id="{6534E645-D9BF-4067-AD1A-FB6CFB4EE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014" y="1352910"/>
            <a:ext cx="2405331" cy="182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2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766735-6053-4DBD-8A8E-C74CADCBF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8549"/>
            <a:ext cx="9905998" cy="1431678"/>
          </a:xfrm>
        </p:spPr>
        <p:txBody>
          <a:bodyPr>
            <a:normAutofit/>
          </a:bodyPr>
          <a:lstStyle/>
          <a:p>
            <a:r>
              <a:rPr lang="en-US">
                <a:latin typeface="TW Cen MT"/>
              </a:rPr>
              <a:t>RODZIC, W SZCZEGÓLNOŚCI </a:t>
            </a:r>
            <a:r>
              <a:rPr lang="en-US" dirty="0">
                <a:latin typeface="TW Cen MT"/>
              </a:rPr>
              <a:t/>
            </a:r>
            <a:br>
              <a:rPr lang="en-US" dirty="0">
                <a:latin typeface="TW Cen MT"/>
              </a:rPr>
            </a:br>
            <a:r>
              <a:rPr lang="en-US">
                <a:latin typeface="TW Cen MT"/>
              </a:rPr>
              <a:t>MA WPŁYW NA KSZTAŁTOWANIE </a:t>
            </a:r>
            <a:r>
              <a:rPr lang="en-US" dirty="0">
                <a:latin typeface="TW Cen MT"/>
              </a:rPr>
              <a:t>(C.D.): </a:t>
            </a:r>
            <a:endParaRPr lang="pl-PL" dirty="0">
              <a:ea typeface="+mj-lt"/>
              <a:cs typeface="+mj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1DC89A6-1D7B-40FD-8924-B46F3CE0B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39180"/>
            <a:ext cx="9905999" cy="458462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,Sans-Serif" panose="020B0604020202020204" pitchFamily="34" charset="0"/>
              <a:buChar char="§"/>
            </a:pPr>
            <a:r>
              <a:rPr lang="pl-PL" dirty="0">
                <a:solidFill>
                  <a:srgbClr val="FF0000"/>
                </a:solidFill>
                <a:latin typeface="TW Cen MT"/>
              </a:rPr>
              <a:t>kompetencji w zakresie przedsiębiorczości:</a:t>
            </a:r>
            <a:endParaRPr lang="pl-PL" dirty="0">
              <a:latin typeface="TW Cen MT"/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dawanie dziecku, a następnie nastolatkowi możliwości podejmowania decyzji,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umożliwienie dokonywania wyborów, np. kierunku kształcenia, 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zachęcanie do działania,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zachęcanie do realizacji pomysłów i docenianie pomysłowości, kreatywności,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>
                <a:latin typeface="TW Cen MT"/>
              </a:rPr>
              <a:t>wytrwałość w działaniu i umiejętność czekania na efekt, np. podczas </a:t>
            </a:r>
            <a:r>
              <a:rPr lang="pl-PL" dirty="0">
                <a:latin typeface="TW Cen MT"/>
              </a:rPr>
              <a:t>wykonywania zadań, uczenia się</a:t>
            </a:r>
          </a:p>
          <a:p>
            <a:pPr>
              <a:buFont typeface="Wingdings" panose="020B0604020202020204" pitchFamily="34" charset="0"/>
              <a:buChar char="ü"/>
            </a:pPr>
            <a:r>
              <a:rPr lang="pl-PL" dirty="0">
                <a:latin typeface="TW Cen MT"/>
              </a:rPr>
              <a:t>radzenie sobie z niepewnością i ryzykiem jako elementami procesu podejmowania świadomych decyzji.</a:t>
            </a:r>
          </a:p>
          <a:p>
            <a:pPr>
              <a:buFont typeface="Wingdings" panose="020B0604020202020204" pitchFamily="34" charset="0"/>
              <a:buChar char="ü"/>
            </a:pPr>
            <a:endParaRPr lang="pl-PL" dirty="0">
              <a:latin typeface="TW Cen MT"/>
            </a:endParaRPr>
          </a:p>
          <a:p>
            <a:pPr>
              <a:buFont typeface="Wingdings,Sans-Serif" panose="020B0604020202020204" pitchFamily="34" charset="0"/>
              <a:buChar char="§"/>
            </a:pPr>
            <a:endParaRPr lang="pl-PL" dirty="0">
              <a:latin typeface="TW Cen MT"/>
            </a:endParaRPr>
          </a:p>
          <a:p>
            <a:pPr>
              <a:buFont typeface="Wingdings,Sans-Serif" panose="020B0604020202020204" pitchFamily="34" charset="0"/>
              <a:buChar char="§"/>
            </a:pPr>
            <a:endParaRPr lang="pl-PL" dirty="0">
              <a:latin typeface="TW Cen MT"/>
              <a:ea typeface="+mn-lt"/>
              <a:cs typeface="+mn-lt"/>
            </a:endParaRPr>
          </a:p>
          <a:p>
            <a:pPr>
              <a:buFont typeface="Wingdings,Sans-Serif" panose="020B0604020202020204" pitchFamily="34" charset="0"/>
              <a:buChar char="§"/>
            </a:pPr>
            <a:endParaRPr lang="pl-PL" dirty="0">
              <a:ea typeface="+mn-lt"/>
              <a:cs typeface="+mn-lt"/>
            </a:endParaRPr>
          </a:p>
          <a:p>
            <a:endParaRPr lang="pl-PL" dirty="0"/>
          </a:p>
        </p:txBody>
      </p:sp>
      <p:pic>
        <p:nvPicPr>
          <p:cNvPr id="4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xmlns="" id="{51858595-9581-49AC-B9D7-E40DEF154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3539" y="527359"/>
            <a:ext cx="2574805" cy="161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74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>
            <a:extLst>
              <a:ext uri="{FF2B5EF4-FFF2-40B4-BE49-F238E27FC236}">
                <a16:creationId xmlns:a16="http://schemas.microsoft.com/office/drawing/2014/main" xmlns="" id="{5FF7B57D-FF7B-48B3-9F60-9BCEEECF9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EB95AFDF-FA7D-4311-9C65-6D507D92F4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xmlns="" id="{9A5CCD98-20C1-4404-B788-FDA92F8A44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1" name="Rectangle 5">
                <a:extLst>
                  <a:ext uri="{FF2B5EF4-FFF2-40B4-BE49-F238E27FC236}">
                    <a16:creationId xmlns:a16="http://schemas.microsoft.com/office/drawing/2014/main" xmlns="" id="{C1424C76-B5C3-468E-86FA-8D9B269053D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72" name="Freeform 6">
                <a:extLst>
                  <a:ext uri="{FF2B5EF4-FFF2-40B4-BE49-F238E27FC236}">
                    <a16:creationId xmlns:a16="http://schemas.microsoft.com/office/drawing/2014/main" xmlns="" id="{B3922267-72C9-403B-A6DE-7D0A43D5541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3" name="Freeform 7">
                <a:extLst>
                  <a:ext uri="{FF2B5EF4-FFF2-40B4-BE49-F238E27FC236}">
                    <a16:creationId xmlns:a16="http://schemas.microsoft.com/office/drawing/2014/main" xmlns="" id="{7276DB68-2E8D-4723-852B-7476DD38FED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4" name="Freeform 8">
                <a:extLst>
                  <a:ext uri="{FF2B5EF4-FFF2-40B4-BE49-F238E27FC236}">
                    <a16:creationId xmlns:a16="http://schemas.microsoft.com/office/drawing/2014/main" xmlns="" id="{0A155711-4993-4D1E-89EA-A397C164F0F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5" name="Freeform 9">
                <a:extLst>
                  <a:ext uri="{FF2B5EF4-FFF2-40B4-BE49-F238E27FC236}">
                    <a16:creationId xmlns:a16="http://schemas.microsoft.com/office/drawing/2014/main" xmlns="" id="{2AB42136-2551-4CAA-857F-65FA3247B49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6" name="Freeform 10">
                <a:extLst>
                  <a:ext uri="{FF2B5EF4-FFF2-40B4-BE49-F238E27FC236}">
                    <a16:creationId xmlns:a16="http://schemas.microsoft.com/office/drawing/2014/main" xmlns="" id="{7C2ADEA1-EA3E-4C0E-A28E-460092F7FFD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7" name="Freeform 11">
                <a:extLst>
                  <a:ext uri="{FF2B5EF4-FFF2-40B4-BE49-F238E27FC236}">
                    <a16:creationId xmlns:a16="http://schemas.microsoft.com/office/drawing/2014/main" xmlns="" id="{B04584B3-081C-4286-A840-AB5B16B10AA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8" name="Freeform 12">
                <a:extLst>
                  <a:ext uri="{FF2B5EF4-FFF2-40B4-BE49-F238E27FC236}">
                    <a16:creationId xmlns:a16="http://schemas.microsoft.com/office/drawing/2014/main" xmlns="" id="{3AB388FD-C246-4936-A041-E0413A13298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9" name="Freeform 13">
                <a:extLst>
                  <a:ext uri="{FF2B5EF4-FFF2-40B4-BE49-F238E27FC236}">
                    <a16:creationId xmlns:a16="http://schemas.microsoft.com/office/drawing/2014/main" xmlns="" id="{57692343-2D12-4F57-836C-945D407B68B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0" name="Freeform 14">
                <a:extLst>
                  <a:ext uri="{FF2B5EF4-FFF2-40B4-BE49-F238E27FC236}">
                    <a16:creationId xmlns:a16="http://schemas.microsoft.com/office/drawing/2014/main" xmlns="" id="{062EE710-0210-4840-8698-E0DF1C61700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1" name="Freeform 15">
                <a:extLst>
                  <a:ext uri="{FF2B5EF4-FFF2-40B4-BE49-F238E27FC236}">
                    <a16:creationId xmlns:a16="http://schemas.microsoft.com/office/drawing/2014/main" xmlns="" id="{161892F4-6071-40CD-8E18-CDEE0C91B58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2" name="Line 16">
                <a:extLst>
                  <a:ext uri="{FF2B5EF4-FFF2-40B4-BE49-F238E27FC236}">
                    <a16:creationId xmlns:a16="http://schemas.microsoft.com/office/drawing/2014/main" xmlns="" id="{3E6BBE44-8D88-407D-B1C6-10C89DD6173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83" name="Freeform 17">
                <a:extLst>
                  <a:ext uri="{FF2B5EF4-FFF2-40B4-BE49-F238E27FC236}">
                    <a16:creationId xmlns:a16="http://schemas.microsoft.com/office/drawing/2014/main" xmlns="" id="{1E90AE6E-328E-4730-825C-B5130F5CFCA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4" name="Freeform 18">
                <a:extLst>
                  <a:ext uri="{FF2B5EF4-FFF2-40B4-BE49-F238E27FC236}">
                    <a16:creationId xmlns:a16="http://schemas.microsoft.com/office/drawing/2014/main" xmlns="" id="{24EC969F-6E4A-4163-ABDA-4674429A3DC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5" name="Freeform 19">
                <a:extLst>
                  <a:ext uri="{FF2B5EF4-FFF2-40B4-BE49-F238E27FC236}">
                    <a16:creationId xmlns:a16="http://schemas.microsoft.com/office/drawing/2014/main" xmlns="" id="{1B735C94-B049-42C6-9DEF-5DB70D58CE4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6" name="Freeform 20">
                <a:extLst>
                  <a:ext uri="{FF2B5EF4-FFF2-40B4-BE49-F238E27FC236}">
                    <a16:creationId xmlns:a16="http://schemas.microsoft.com/office/drawing/2014/main" xmlns="" id="{051C02E6-1954-478B-AEAE-BF8F36BE941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7" name="Rectangle 21">
                <a:extLst>
                  <a:ext uri="{FF2B5EF4-FFF2-40B4-BE49-F238E27FC236}">
                    <a16:creationId xmlns:a16="http://schemas.microsoft.com/office/drawing/2014/main" xmlns="" id="{6710B1C0-310A-48D0-B824-459D9AFC2FB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88" name="Freeform 22">
                <a:extLst>
                  <a:ext uri="{FF2B5EF4-FFF2-40B4-BE49-F238E27FC236}">
                    <a16:creationId xmlns:a16="http://schemas.microsoft.com/office/drawing/2014/main" xmlns="" id="{1204A606-D9A6-4DC6-9F0E-D516EA1EB95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9" name="Freeform 23">
                <a:extLst>
                  <a:ext uri="{FF2B5EF4-FFF2-40B4-BE49-F238E27FC236}">
                    <a16:creationId xmlns:a16="http://schemas.microsoft.com/office/drawing/2014/main" xmlns="" id="{EE569555-0243-4979-A537-C9B4AFD5F25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0" name="Freeform 24">
                <a:extLst>
                  <a:ext uri="{FF2B5EF4-FFF2-40B4-BE49-F238E27FC236}">
                    <a16:creationId xmlns:a16="http://schemas.microsoft.com/office/drawing/2014/main" xmlns="" id="{D52A977D-4993-48AF-A792-F2DE09639149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1" name="Freeform 25">
                <a:extLst>
                  <a:ext uri="{FF2B5EF4-FFF2-40B4-BE49-F238E27FC236}">
                    <a16:creationId xmlns:a16="http://schemas.microsoft.com/office/drawing/2014/main" xmlns="" id="{93CFF2DC-E52E-4D99-97D5-B0D7B792E50A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2" name="Freeform 26">
                <a:extLst>
                  <a:ext uri="{FF2B5EF4-FFF2-40B4-BE49-F238E27FC236}">
                    <a16:creationId xmlns:a16="http://schemas.microsoft.com/office/drawing/2014/main" xmlns="" id="{5E175372-AF09-42A7-B3D0-226C83489170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3" name="Freeform 27">
                <a:extLst>
                  <a:ext uri="{FF2B5EF4-FFF2-40B4-BE49-F238E27FC236}">
                    <a16:creationId xmlns:a16="http://schemas.microsoft.com/office/drawing/2014/main" xmlns="" id="{ABF20BA9-F4B2-49EA-A573-578B1897747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4" name="Freeform 28">
                <a:extLst>
                  <a:ext uri="{FF2B5EF4-FFF2-40B4-BE49-F238E27FC236}">
                    <a16:creationId xmlns:a16="http://schemas.microsoft.com/office/drawing/2014/main" xmlns="" id="{AA3A7A4B-C811-4E23-8BFD-5823A032DA3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5" name="Freeform 29">
                <a:extLst>
                  <a:ext uri="{FF2B5EF4-FFF2-40B4-BE49-F238E27FC236}">
                    <a16:creationId xmlns:a16="http://schemas.microsoft.com/office/drawing/2014/main" xmlns="" id="{47537781-F057-4B97-AD8F-12FE9BE599A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6" name="Freeform 30">
                <a:extLst>
                  <a:ext uri="{FF2B5EF4-FFF2-40B4-BE49-F238E27FC236}">
                    <a16:creationId xmlns:a16="http://schemas.microsoft.com/office/drawing/2014/main" xmlns="" id="{078883C7-EB52-4BB7-A9A7-F8C046A8331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7" name="Freeform 31">
                <a:extLst>
                  <a:ext uri="{FF2B5EF4-FFF2-40B4-BE49-F238E27FC236}">
                    <a16:creationId xmlns:a16="http://schemas.microsoft.com/office/drawing/2014/main" xmlns="" id="{63CCBBF8-5972-4ED3-AB5B-46DC425B1772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xmlns="" id="{A8C19883-37FB-437C-A3AA-89AA6239D3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61" name="Freeform 32">
                <a:extLst>
                  <a:ext uri="{FF2B5EF4-FFF2-40B4-BE49-F238E27FC236}">
                    <a16:creationId xmlns:a16="http://schemas.microsoft.com/office/drawing/2014/main" xmlns="" id="{AF1753DD-4CEF-45EC-B952-90EA8895D7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2" name="Freeform 33">
                <a:extLst>
                  <a:ext uri="{FF2B5EF4-FFF2-40B4-BE49-F238E27FC236}">
                    <a16:creationId xmlns:a16="http://schemas.microsoft.com/office/drawing/2014/main" xmlns="" id="{5B9356DB-C1BE-4D76-8FA7-4FBAA12D1D33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3" name="Freeform 34">
                <a:extLst>
                  <a:ext uri="{FF2B5EF4-FFF2-40B4-BE49-F238E27FC236}">
                    <a16:creationId xmlns:a16="http://schemas.microsoft.com/office/drawing/2014/main" xmlns="" id="{C4F59561-572D-42BA-A6FD-F3AFA1A394D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4" name="Freeform 35">
                <a:extLst>
                  <a:ext uri="{FF2B5EF4-FFF2-40B4-BE49-F238E27FC236}">
                    <a16:creationId xmlns:a16="http://schemas.microsoft.com/office/drawing/2014/main" xmlns="" id="{BB7A51A1-D509-4494-BAE2-1B96CAD4DB3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5" name="Freeform 36">
                <a:extLst>
                  <a:ext uri="{FF2B5EF4-FFF2-40B4-BE49-F238E27FC236}">
                    <a16:creationId xmlns:a16="http://schemas.microsoft.com/office/drawing/2014/main" xmlns="" id="{D3FE0B5A-55DE-4E56-8E9B-B92D1DB9A89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6" name="Freeform 37">
                <a:extLst>
                  <a:ext uri="{FF2B5EF4-FFF2-40B4-BE49-F238E27FC236}">
                    <a16:creationId xmlns:a16="http://schemas.microsoft.com/office/drawing/2014/main" xmlns="" id="{F125661C-3A0E-4B6E-B2AB-1B08C892517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7" name="Freeform 38">
                <a:extLst>
                  <a:ext uri="{FF2B5EF4-FFF2-40B4-BE49-F238E27FC236}">
                    <a16:creationId xmlns:a16="http://schemas.microsoft.com/office/drawing/2014/main" xmlns="" id="{39304006-EE77-438A-A0D1-537322356C1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8" name="Freeform 39">
                <a:extLst>
                  <a:ext uri="{FF2B5EF4-FFF2-40B4-BE49-F238E27FC236}">
                    <a16:creationId xmlns:a16="http://schemas.microsoft.com/office/drawing/2014/main" xmlns="" id="{C6031DEB-4109-4049-82CF-DD06483A2CA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69" name="Freeform 40">
                <a:extLst>
                  <a:ext uri="{FF2B5EF4-FFF2-40B4-BE49-F238E27FC236}">
                    <a16:creationId xmlns:a16="http://schemas.microsoft.com/office/drawing/2014/main" xmlns="" id="{65FC2657-18D6-4490-88D6-32E6B1C6FB15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0" name="Rectangle 41">
                <a:extLst>
                  <a:ext uri="{FF2B5EF4-FFF2-40B4-BE49-F238E27FC236}">
                    <a16:creationId xmlns:a16="http://schemas.microsoft.com/office/drawing/2014/main" xmlns="" id="{20BEA03B-3EAD-4FA2-BC9D-25A14D635CF6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xmlns="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99" name="Rectangle 98">
            <a:extLst>
              <a:ext uri="{FF2B5EF4-FFF2-40B4-BE49-F238E27FC236}">
                <a16:creationId xmlns:a16="http://schemas.microsoft.com/office/drawing/2014/main" xmlns="" id="{C2E4E997-8672-4FFD-B8EC-9932A8E471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1" name="Picture 2">
            <a:extLst>
              <a:ext uri="{FF2B5EF4-FFF2-40B4-BE49-F238E27FC236}">
                <a16:creationId xmlns:a16="http://schemas.microsoft.com/office/drawing/2014/main" xmlns="" id="{FE6BA9E6-1D9E-4D30-B528-D49FA1342E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EA6F0A-01AA-47AB-8AA3-1F7691007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5442"/>
            <a:ext cx="4459286" cy="15371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/>
              <a:t>Piramida potrzeb – od potrzeb fizjologicznych, do potrzeby samorealizacji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9C4790F-E16A-40D2-91B4-5EA1FB258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6777" y="2219317"/>
            <a:ext cx="4752363" cy="4152098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200" dirty="0" err="1"/>
              <a:t>Mówiąc</a:t>
            </a:r>
            <a:r>
              <a:rPr lang="en-US" sz="2200" dirty="0"/>
              <a:t> o </a:t>
            </a:r>
            <a:r>
              <a:rPr lang="en-US" sz="2200" dirty="0" err="1"/>
              <a:t>wspieraniu</a:t>
            </a:r>
            <a:r>
              <a:rPr lang="en-US" sz="2200" dirty="0"/>
              <a:t> </a:t>
            </a:r>
            <a:r>
              <a:rPr lang="en-US" sz="2200" dirty="0" err="1"/>
              <a:t>dziecka</a:t>
            </a:r>
            <a:r>
              <a:rPr lang="en-US" sz="2200" dirty="0"/>
              <a:t> w </a:t>
            </a:r>
            <a:r>
              <a:rPr lang="en-US" sz="2200" dirty="0" err="1"/>
              <a:t>rozwoju</a:t>
            </a:r>
            <a:r>
              <a:rPr lang="en-US" sz="2200" dirty="0"/>
              <a:t>, </a:t>
            </a:r>
            <a:r>
              <a:rPr lang="en-US" sz="2200" dirty="0" err="1"/>
              <a:t>mamy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uwadze</a:t>
            </a:r>
            <a:r>
              <a:rPr lang="en-US" sz="2200" dirty="0"/>
              <a:t> </a:t>
            </a:r>
            <a:r>
              <a:rPr lang="en-US" sz="2200" dirty="0" err="1">
                <a:solidFill>
                  <a:srgbClr val="FF0000"/>
                </a:solidFill>
              </a:rPr>
              <a:t>postawę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rodzicielską</a:t>
            </a:r>
            <a:r>
              <a:rPr lang="en-US" sz="2200" dirty="0">
                <a:solidFill>
                  <a:srgbClr val="FF0000"/>
                </a:solidFill>
              </a:rPr>
              <a:t>,</a:t>
            </a:r>
            <a:r>
              <a:rPr lang="en-US" sz="2200" dirty="0"/>
              <a:t> </a:t>
            </a:r>
            <a:r>
              <a:rPr lang="en-US" sz="2200" dirty="0" err="1"/>
              <a:t>zapewniającą</a:t>
            </a:r>
            <a:r>
              <a:rPr lang="en-US" sz="2200" dirty="0"/>
              <a:t> </a:t>
            </a:r>
            <a:r>
              <a:rPr lang="en-US" sz="2200" dirty="0" err="1"/>
              <a:t>zaspokajanie</a:t>
            </a:r>
            <a:r>
              <a:rPr lang="en-US" sz="2200" dirty="0"/>
              <a:t> </a:t>
            </a:r>
            <a:r>
              <a:rPr lang="en-US" sz="2200" dirty="0" err="1"/>
              <a:t>jego</a:t>
            </a:r>
            <a:r>
              <a:rPr lang="en-US" sz="2200" dirty="0"/>
              <a:t> </a:t>
            </a:r>
            <a:r>
              <a:rPr lang="en-US" sz="2200" dirty="0" err="1"/>
              <a:t>potrzeb</a:t>
            </a:r>
            <a:r>
              <a:rPr lang="en-US" sz="2200" dirty="0"/>
              <a:t>. Celem </a:t>
            </a:r>
            <a:r>
              <a:rPr lang="en-US" sz="2200" dirty="0" err="1"/>
              <a:t>rozwoju</a:t>
            </a:r>
            <a:r>
              <a:rPr lang="en-US" sz="2200" dirty="0"/>
              <a:t> </a:t>
            </a:r>
            <a:r>
              <a:rPr lang="en-US" sz="2200" dirty="0" err="1"/>
              <a:t>dziecka</a:t>
            </a:r>
            <a:r>
              <a:rPr lang="en-US" sz="2200" dirty="0"/>
              <a:t> jest </a:t>
            </a:r>
            <a:r>
              <a:rPr lang="en-US" sz="2200" dirty="0" err="1"/>
              <a:t>wykorzystanie</a:t>
            </a:r>
            <a:r>
              <a:rPr lang="en-US" sz="2200" dirty="0"/>
              <a:t> w </a:t>
            </a:r>
            <a:r>
              <a:rPr lang="en-US" sz="2200" dirty="0" err="1"/>
              <a:t>pełni</a:t>
            </a:r>
            <a:r>
              <a:rPr lang="en-US" sz="2200" dirty="0"/>
              <a:t> </a:t>
            </a:r>
            <a:r>
              <a:rPr lang="en-US" sz="2200" dirty="0" err="1"/>
              <a:t>jego</a:t>
            </a:r>
            <a:r>
              <a:rPr lang="en-US" sz="2200" dirty="0"/>
              <a:t> </a:t>
            </a:r>
            <a:r>
              <a:rPr lang="en-US" sz="2200" dirty="0" err="1"/>
              <a:t>potencjału</a:t>
            </a:r>
            <a:r>
              <a:rPr lang="en-US" sz="2200" dirty="0"/>
              <a:t>, </a:t>
            </a:r>
            <a:r>
              <a:rPr lang="en-US" sz="2200" dirty="0" err="1"/>
              <a:t>rozbudzenie</a:t>
            </a:r>
            <a:r>
              <a:rPr lang="en-US" sz="2200" dirty="0"/>
              <a:t> </a:t>
            </a:r>
            <a:r>
              <a:rPr lang="en-US" sz="2200" dirty="0" err="1"/>
              <a:t>chęci</a:t>
            </a:r>
            <a:r>
              <a:rPr lang="en-US" sz="2200" dirty="0"/>
              <a:t> </a:t>
            </a:r>
            <a:r>
              <a:rPr lang="en-US" sz="2200" dirty="0" err="1"/>
              <a:t>nieustannego</a:t>
            </a:r>
            <a:r>
              <a:rPr lang="en-US" sz="2200" dirty="0"/>
              <a:t> </a:t>
            </a:r>
            <a:r>
              <a:rPr lang="en-US" sz="2200" dirty="0" err="1"/>
              <a:t>zdobywania</a:t>
            </a:r>
            <a:r>
              <a:rPr lang="en-US" sz="2200" dirty="0"/>
              <a:t> </a:t>
            </a:r>
            <a:r>
              <a:rPr lang="en-US" sz="2200" dirty="0" err="1"/>
              <a:t>wiedzy</a:t>
            </a:r>
            <a:r>
              <a:rPr lang="en-US" sz="2200" dirty="0"/>
              <a:t>, </a:t>
            </a:r>
            <a:r>
              <a:rPr lang="en-US" sz="2200" dirty="0" err="1"/>
              <a:t>samodzielnego</a:t>
            </a:r>
            <a:r>
              <a:rPr lang="en-US" sz="2200" dirty="0"/>
              <a:t> </a:t>
            </a:r>
            <a:r>
              <a:rPr lang="en-US" sz="2200" dirty="0" err="1"/>
              <a:t>poszukiwania</a:t>
            </a:r>
            <a:r>
              <a:rPr lang="en-US" sz="2200" dirty="0"/>
              <a:t> </a:t>
            </a:r>
            <a:r>
              <a:rPr lang="en-US" sz="2200" dirty="0" err="1"/>
              <a:t>kreatywnych</a:t>
            </a:r>
            <a:r>
              <a:rPr lang="en-US" sz="2200" dirty="0"/>
              <a:t> </a:t>
            </a:r>
            <a:r>
              <a:rPr lang="en-US" sz="2200" dirty="0" err="1"/>
              <a:t>oraz</a:t>
            </a:r>
            <a:r>
              <a:rPr lang="en-US" sz="2200" dirty="0"/>
              <a:t> </a:t>
            </a:r>
            <a:r>
              <a:rPr lang="en-US" sz="2200" dirty="0" err="1"/>
              <a:t>innowacyjnych</a:t>
            </a:r>
            <a:r>
              <a:rPr lang="en-US" sz="2200" dirty="0"/>
              <a:t> </a:t>
            </a:r>
            <a:r>
              <a:rPr lang="en-US" sz="2200" dirty="0" err="1"/>
              <a:t>rozwiązań</a:t>
            </a:r>
            <a:r>
              <a:rPr lang="en-US" sz="2200" dirty="0"/>
              <a:t>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90E91E8E-DF2E-48DA-B538-584F74FF21B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4"/>
          <a:srcRect l="3159" r="5587" b="2"/>
          <a:stretch/>
        </p:blipFill>
        <p:spPr>
          <a:xfrm>
            <a:off x="6096000" y="853892"/>
            <a:ext cx="5456279" cy="5067756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453E4DEE-E996-40F8-8635-0FF43D7348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4" name="Rectangle 5">
              <a:extLst>
                <a:ext uri="{FF2B5EF4-FFF2-40B4-BE49-F238E27FC236}">
                  <a16:creationId xmlns:a16="http://schemas.microsoft.com/office/drawing/2014/main" xmlns="" id="{08BD1D3E-43CE-49EB-A424-0738950C6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5" name="Freeform 6">
              <a:extLst>
                <a:ext uri="{FF2B5EF4-FFF2-40B4-BE49-F238E27FC236}">
                  <a16:creationId xmlns:a16="http://schemas.microsoft.com/office/drawing/2014/main" xmlns="" id="{E9182037-E3FA-489A-95D5-29E4248420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7">
              <a:extLst>
                <a:ext uri="{FF2B5EF4-FFF2-40B4-BE49-F238E27FC236}">
                  <a16:creationId xmlns:a16="http://schemas.microsoft.com/office/drawing/2014/main" xmlns="" id="{E8864E76-AD7F-4BEE-B3F6-A78FA42AEF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xmlns="" id="{8AD071B3-046D-4479-91FE-01E9AD7C8A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9">
              <a:extLst>
                <a:ext uri="{FF2B5EF4-FFF2-40B4-BE49-F238E27FC236}">
                  <a16:creationId xmlns:a16="http://schemas.microsoft.com/office/drawing/2014/main" xmlns="" id="{91D776F5-E902-4A4D-A75D-A46E063C9F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10">
              <a:extLst>
                <a:ext uri="{FF2B5EF4-FFF2-40B4-BE49-F238E27FC236}">
                  <a16:creationId xmlns:a16="http://schemas.microsoft.com/office/drawing/2014/main" xmlns="" id="{EBED8F24-A998-4952-AB68-E2074F0746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11">
              <a:extLst>
                <a:ext uri="{FF2B5EF4-FFF2-40B4-BE49-F238E27FC236}">
                  <a16:creationId xmlns:a16="http://schemas.microsoft.com/office/drawing/2014/main" xmlns="" id="{74D7A646-8CDC-49B3-9C44-3EF38DB426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12">
              <a:extLst>
                <a:ext uri="{FF2B5EF4-FFF2-40B4-BE49-F238E27FC236}">
                  <a16:creationId xmlns:a16="http://schemas.microsoft.com/office/drawing/2014/main" xmlns="" id="{D4E99D14-E4F4-419B-9AAF-8D1CEAB28A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13">
              <a:extLst>
                <a:ext uri="{FF2B5EF4-FFF2-40B4-BE49-F238E27FC236}">
                  <a16:creationId xmlns:a16="http://schemas.microsoft.com/office/drawing/2014/main" xmlns="" id="{377E106C-5445-4A52-9F7E-DA17387442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14">
              <a:extLst>
                <a:ext uri="{FF2B5EF4-FFF2-40B4-BE49-F238E27FC236}">
                  <a16:creationId xmlns:a16="http://schemas.microsoft.com/office/drawing/2014/main" xmlns="" id="{752BFE96-D378-4BAE-A64B-F851A34C4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15">
              <a:extLst>
                <a:ext uri="{FF2B5EF4-FFF2-40B4-BE49-F238E27FC236}">
                  <a16:creationId xmlns:a16="http://schemas.microsoft.com/office/drawing/2014/main" xmlns="" id="{B88FFB19-5A5E-4078-B467-9D4ABD21BD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Line 16">
              <a:extLst>
                <a:ext uri="{FF2B5EF4-FFF2-40B4-BE49-F238E27FC236}">
                  <a16:creationId xmlns:a16="http://schemas.microsoft.com/office/drawing/2014/main" xmlns="" id="{11042975-3D19-4728-BCDA-D3F5CD633E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6" name="Freeform 17">
              <a:extLst>
                <a:ext uri="{FF2B5EF4-FFF2-40B4-BE49-F238E27FC236}">
                  <a16:creationId xmlns:a16="http://schemas.microsoft.com/office/drawing/2014/main" xmlns="" id="{A28972BD-D2E1-4DCA-A907-2E3B6F6066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18">
              <a:extLst>
                <a:ext uri="{FF2B5EF4-FFF2-40B4-BE49-F238E27FC236}">
                  <a16:creationId xmlns:a16="http://schemas.microsoft.com/office/drawing/2014/main" xmlns="" id="{1C806824-5C2D-4747-B038-69EE4074B3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19">
              <a:extLst>
                <a:ext uri="{FF2B5EF4-FFF2-40B4-BE49-F238E27FC236}">
                  <a16:creationId xmlns:a16="http://schemas.microsoft.com/office/drawing/2014/main" xmlns="" id="{3B33F710-16D7-4F48-BFCA-66C9CA23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20">
              <a:extLst>
                <a:ext uri="{FF2B5EF4-FFF2-40B4-BE49-F238E27FC236}">
                  <a16:creationId xmlns:a16="http://schemas.microsoft.com/office/drawing/2014/main" xmlns="" id="{6C8C8ED4-90FA-4E97-AAF0-D5D51E6A93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Rectangle 21">
              <a:extLst>
                <a:ext uri="{FF2B5EF4-FFF2-40B4-BE49-F238E27FC236}">
                  <a16:creationId xmlns:a16="http://schemas.microsoft.com/office/drawing/2014/main" xmlns="" id="{6C5EB9C1-B25F-4172-8A96-5950ECC828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1" name="Freeform 22">
              <a:extLst>
                <a:ext uri="{FF2B5EF4-FFF2-40B4-BE49-F238E27FC236}">
                  <a16:creationId xmlns:a16="http://schemas.microsoft.com/office/drawing/2014/main" xmlns="" id="{097E6E8A-9373-4655-882B-21715CCE97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23">
              <a:extLst>
                <a:ext uri="{FF2B5EF4-FFF2-40B4-BE49-F238E27FC236}">
                  <a16:creationId xmlns:a16="http://schemas.microsoft.com/office/drawing/2014/main" xmlns="" id="{EB8CC766-1206-4372-ACAF-8230AF4D54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24">
              <a:extLst>
                <a:ext uri="{FF2B5EF4-FFF2-40B4-BE49-F238E27FC236}">
                  <a16:creationId xmlns:a16="http://schemas.microsoft.com/office/drawing/2014/main" xmlns="" id="{1C8E2511-2489-47B2-9C19-C410910DD9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25">
              <a:extLst>
                <a:ext uri="{FF2B5EF4-FFF2-40B4-BE49-F238E27FC236}">
                  <a16:creationId xmlns:a16="http://schemas.microsoft.com/office/drawing/2014/main" xmlns="" id="{D7820196-0A47-47EF-832C-A688E897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26">
              <a:extLst>
                <a:ext uri="{FF2B5EF4-FFF2-40B4-BE49-F238E27FC236}">
                  <a16:creationId xmlns:a16="http://schemas.microsoft.com/office/drawing/2014/main" xmlns="" id="{4982E0BF-34AE-48A3-AD6B-E0F3CD05DB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27">
              <a:extLst>
                <a:ext uri="{FF2B5EF4-FFF2-40B4-BE49-F238E27FC236}">
                  <a16:creationId xmlns:a16="http://schemas.microsoft.com/office/drawing/2014/main" xmlns="" id="{CD34643B-9DF2-4310-8868-48252C3393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28">
              <a:extLst>
                <a:ext uri="{FF2B5EF4-FFF2-40B4-BE49-F238E27FC236}">
                  <a16:creationId xmlns:a16="http://schemas.microsoft.com/office/drawing/2014/main" xmlns="" id="{4E020C4E-AF64-44A8-B830-779541D8D5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29">
              <a:extLst>
                <a:ext uri="{FF2B5EF4-FFF2-40B4-BE49-F238E27FC236}">
                  <a16:creationId xmlns:a16="http://schemas.microsoft.com/office/drawing/2014/main" xmlns="" id="{D97BC3D3-B1B3-4825-9169-BBEF1DBCF0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Freeform 30">
              <a:extLst>
                <a:ext uri="{FF2B5EF4-FFF2-40B4-BE49-F238E27FC236}">
                  <a16:creationId xmlns:a16="http://schemas.microsoft.com/office/drawing/2014/main" xmlns="" id="{A750DC4F-1DAF-470E-98C6-6C68DEB933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0" name="Freeform 31">
              <a:extLst>
                <a:ext uri="{FF2B5EF4-FFF2-40B4-BE49-F238E27FC236}">
                  <a16:creationId xmlns:a16="http://schemas.microsoft.com/office/drawing/2014/main" xmlns="" id="{2F99594A-5BBD-4E10-A818-8BE52B7D95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43027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685B713-5FC1-40AE-A035-A47A308B5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01995"/>
            <a:ext cx="9905998" cy="1291001"/>
          </a:xfrm>
        </p:spPr>
        <p:txBody>
          <a:bodyPr>
            <a:normAutofit/>
          </a:bodyPr>
          <a:lstStyle/>
          <a:p>
            <a:pPr algn="ctr"/>
            <a:r>
              <a:rPr lang="pl-PL">
                <a:latin typeface="TW Cen MT"/>
              </a:rPr>
              <a:t> postawY rodzicielskiE a kompetencje dziecka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F4ED55C-2F72-4F2B-BABB-8D3E09AA2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3675" y="1914861"/>
            <a:ext cx="4866666" cy="436939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z="1400" b="1" dirty="0">
                <a:solidFill>
                  <a:srgbClr val="FF0000"/>
                </a:solidFill>
                <a:ea typeface="+mn-lt"/>
                <a:cs typeface="+mn-lt"/>
              </a:rPr>
              <a:t>Postawa akceptująca </a:t>
            </a:r>
            <a:r>
              <a:rPr lang="pl-PL" sz="1400" i="1" dirty="0">
                <a:solidFill>
                  <a:srgbClr val="FF0000"/>
                </a:solidFill>
                <a:ea typeface="+mn-lt"/>
                <a:cs typeface="+mn-lt"/>
              </a:rPr>
              <a:t>-</a:t>
            </a:r>
            <a:r>
              <a:rPr lang="pl-PL" sz="1400" dirty="0">
                <a:ea typeface="+mn-lt"/>
                <a:cs typeface="+mn-lt"/>
              </a:rPr>
              <a:t> cechuje się nieukrywaniem uczuć przed dzieckiem, zaspokajaniem jego potrzeb, akceptacją dziecka takim jakie jest. Sprzyja tworzeniu trwałej więzi emocjonalnej i budowaniu jego kompetencji.</a:t>
            </a:r>
          </a:p>
          <a:p>
            <a:r>
              <a:rPr lang="pl-PL" sz="1400" b="1" dirty="0">
                <a:solidFill>
                  <a:srgbClr val="FF0000"/>
                </a:solidFill>
                <a:ea typeface="+mn-lt"/>
                <a:cs typeface="+mn-lt"/>
              </a:rPr>
              <a:t>Postawa współdziałania</a:t>
            </a:r>
            <a:r>
              <a:rPr lang="pl-PL" sz="1400" dirty="0">
                <a:ea typeface="+mn-lt"/>
                <a:cs typeface="+mn-lt"/>
              </a:rPr>
              <a:t> - zakłada pozytywne angażowanie się w sprawy dziecka oraz unikanie zaniedbywania i obojętności uczuciowej. Rozwija ufność, zadowolenie z rezultatów pracy, kreatywność.</a:t>
            </a:r>
            <a:endParaRPr lang="pl-PL" sz="1400" dirty="0"/>
          </a:p>
          <a:p>
            <a:r>
              <a:rPr lang="pl-PL" sz="1400" b="1" dirty="0">
                <a:solidFill>
                  <a:srgbClr val="FF0000"/>
                </a:solidFill>
                <a:ea typeface="+mn-lt"/>
                <a:cs typeface="+mn-lt"/>
              </a:rPr>
              <a:t>Rozumna swoboda</a:t>
            </a:r>
            <a:r>
              <a:rPr lang="pl-PL" sz="1400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pl-PL" sz="1400" dirty="0">
                <a:ea typeface="+mn-lt"/>
                <a:cs typeface="+mn-lt"/>
              </a:rPr>
              <a:t>- oznacza darzenie dziecka zaufaniem, udzielaniem swobody stosownej do wieku i możliwości dziecka. Wykształca w dziecku umiejętność współdziałania z rówieśnikami, pomysłowość, innowacyjność, wytrwałość.</a:t>
            </a:r>
          </a:p>
          <a:p>
            <a:r>
              <a:rPr lang="pl-PL" sz="1400" b="1" dirty="0">
                <a:solidFill>
                  <a:srgbClr val="FF0000"/>
                </a:solidFill>
                <a:ea typeface="+mn-lt"/>
                <a:cs typeface="+mn-lt"/>
              </a:rPr>
              <a:t>Uznanie praw</a:t>
            </a:r>
            <a:r>
              <a:rPr lang="pl-PL" sz="1400" dirty="0">
                <a:ea typeface="+mn-lt"/>
                <a:cs typeface="+mn-lt"/>
              </a:rPr>
              <a:t> - polega na stosowaniu racjonalnej kontroli i dyscypliny, bez niedoceniania czy przeceniania roli dziecka. Uczy dziecko lojalności, solidarności z członkami rodziny i grupy, twórczej postawy.</a:t>
            </a:r>
            <a:endParaRPr lang="pl-PL" sz="14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A738C3E-688E-4CEF-B0F3-661DB862B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8376" y="2028989"/>
            <a:ext cx="4875211" cy="470350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sz="1400" dirty="0">
                <a:latin typeface="TW Cen MT"/>
              </a:rPr>
              <a:t>Postawą przeciwną jest </a:t>
            </a:r>
            <a:r>
              <a:rPr lang="pl-PL" sz="1400" b="1" dirty="0">
                <a:solidFill>
                  <a:srgbClr val="FF0000"/>
                </a:solidFill>
                <a:latin typeface="TW Cen MT"/>
              </a:rPr>
              <a:t>odrzucanie</a:t>
            </a:r>
            <a:r>
              <a:rPr lang="pl-PL" sz="1400" dirty="0">
                <a:latin typeface="TW Cen MT"/>
              </a:rPr>
              <a:t> dziecka, demonstrowanie mu negatywnych uczuć, podejście dyktatorskie i traktowanie dziecka jako ciężaru. "Uczy" bezradności, hamuje rozwój.</a:t>
            </a:r>
            <a:endParaRPr lang="pl-PL" sz="1400" dirty="0">
              <a:latin typeface="TW Cen MT"/>
              <a:ea typeface="+mn-lt"/>
              <a:cs typeface="+mn-lt"/>
            </a:endParaRPr>
          </a:p>
          <a:p>
            <a:pPr marL="0" indent="0">
              <a:buNone/>
            </a:pPr>
            <a:endParaRPr lang="pl-PL" sz="1400" dirty="0">
              <a:latin typeface="TW Cen MT"/>
              <a:ea typeface="+mn-lt"/>
              <a:cs typeface="+mn-lt"/>
            </a:endParaRPr>
          </a:p>
          <a:p>
            <a:r>
              <a:rPr lang="pl-PL" sz="1400" dirty="0">
                <a:ea typeface="+mn-lt"/>
                <a:cs typeface="+mn-lt"/>
              </a:rPr>
              <a:t>Przeciwna temu jest </a:t>
            </a:r>
            <a:r>
              <a:rPr lang="pl-PL" sz="1400" b="1" dirty="0">
                <a:solidFill>
                  <a:srgbClr val="FF0000"/>
                </a:solidFill>
                <a:ea typeface="+mn-lt"/>
                <a:cs typeface="+mn-lt"/>
              </a:rPr>
              <a:t>postawa unikająca</a:t>
            </a:r>
            <a:r>
              <a:rPr lang="pl-PL" sz="1400" dirty="0">
                <a:ea typeface="+mn-lt"/>
                <a:cs typeface="+mn-lt"/>
              </a:rPr>
              <a:t> - ignorowanie dziecka, ograniczanie z nim kontaktów do minimum, nieangażowanie się w sprawy dziecka oraz nieangażowanie go w sprawy domu.</a:t>
            </a:r>
            <a:endParaRPr lang="pl-PL" sz="1400" dirty="0">
              <a:latin typeface="TW Cen MT"/>
            </a:endParaRPr>
          </a:p>
          <a:p>
            <a:endParaRPr lang="pl-PL" sz="1400" dirty="0">
              <a:latin typeface="TW Cen MT"/>
            </a:endParaRPr>
          </a:p>
          <a:p>
            <a:r>
              <a:rPr lang="pl-PL" sz="1400" dirty="0">
                <a:latin typeface="TW Cen MT"/>
              </a:rPr>
              <a:t>Postawą przeciwną jest </a:t>
            </a:r>
            <a:r>
              <a:rPr lang="pl-PL" sz="1400" b="1" dirty="0">
                <a:solidFill>
                  <a:srgbClr val="FF0000"/>
                </a:solidFill>
                <a:latin typeface="TW Cen MT"/>
              </a:rPr>
              <a:t>nadmierne ochranianie i opiekuńczość.</a:t>
            </a:r>
            <a:r>
              <a:rPr lang="pl-PL" sz="1400" dirty="0">
                <a:latin typeface="TW Cen MT"/>
              </a:rPr>
              <a:t> Powoduje opóźnienie dojrzałości społecznej dziecka, jego zależność od rodziców, niepewność w postępowaniu.</a:t>
            </a:r>
            <a:endParaRPr lang="pl-PL" sz="1400" dirty="0">
              <a:latin typeface="Tw Cen MT" panose="020B0602020104020603"/>
            </a:endParaRPr>
          </a:p>
          <a:p>
            <a:pPr marL="0" indent="0">
              <a:buNone/>
            </a:pPr>
            <a:endParaRPr lang="pl-PL" sz="1400" dirty="0">
              <a:latin typeface="TW Cen MT"/>
              <a:ea typeface="+mn-lt"/>
              <a:cs typeface="+mn-lt"/>
            </a:endParaRPr>
          </a:p>
          <a:p>
            <a:r>
              <a:rPr lang="pl-PL" sz="1400" dirty="0">
                <a:latin typeface="TW Cen MT"/>
                <a:ea typeface="+mn-lt"/>
                <a:cs typeface="+mn-lt"/>
              </a:rPr>
              <a:t>Przeciwną postawą jest postawa </a:t>
            </a:r>
            <a:r>
              <a:rPr lang="pl-PL" sz="1400" b="1" dirty="0">
                <a:solidFill>
                  <a:srgbClr val="FF0000"/>
                </a:solidFill>
                <a:latin typeface="TW Cen MT"/>
                <a:ea typeface="+mn-lt"/>
                <a:cs typeface="+mn-lt"/>
              </a:rPr>
              <a:t>nadmiernie wymagająca,</a:t>
            </a:r>
            <a:r>
              <a:rPr lang="pl-PL" sz="1400" dirty="0">
                <a:latin typeface="TW Cen MT"/>
                <a:ea typeface="+mn-lt"/>
                <a:cs typeface="+mn-lt"/>
              </a:rPr>
              <a:t> zakładająca sztywne reguły niedostosowane do wieku i możliwości dzieci. Powoduje u dziecka lękliwość, nadmierną uległość, słabe aspiracje. Niszczy chęć tworzenia </a:t>
            </a:r>
            <a:r>
              <a:rPr lang="pl-PL" sz="1400">
                <a:latin typeface="TW Cen MT"/>
                <a:ea typeface="+mn-lt"/>
                <a:cs typeface="+mn-lt"/>
              </a:rPr>
              <a:t>innowacyjnych</a:t>
            </a:r>
            <a:r>
              <a:rPr lang="pl-PL" sz="1400" dirty="0">
                <a:latin typeface="TW Cen MT"/>
                <a:ea typeface="+mn-lt"/>
                <a:cs typeface="+mn-lt"/>
              </a:rPr>
              <a:t> pomysłów.</a:t>
            </a:r>
            <a:endParaRPr lang="pl-PL" sz="1400" dirty="0">
              <a:ea typeface="+mn-lt"/>
              <a:cs typeface="+mn-lt"/>
            </a:endParaRPr>
          </a:p>
          <a:p>
            <a:endParaRPr lang="pl-PL" sz="1400" dirty="0">
              <a:latin typeface="TW Cen MT"/>
              <a:ea typeface="+mn-lt"/>
              <a:cs typeface="+mn-lt"/>
            </a:endParaRPr>
          </a:p>
          <a:p>
            <a:endParaRPr lang="pl-PL" dirty="0"/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xmlns="" id="{027F698E-92CE-46F2-A087-16E240622015}"/>
              </a:ext>
            </a:extLst>
          </p:cNvPr>
          <p:cNvSpPr/>
          <p:nvPr/>
        </p:nvSpPr>
        <p:spPr>
          <a:xfrm>
            <a:off x="5763677" y="2279007"/>
            <a:ext cx="974911" cy="246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xmlns="" id="{01307DFD-F508-466D-8E81-DEC15E9F4C68}"/>
              </a:ext>
            </a:extLst>
          </p:cNvPr>
          <p:cNvSpPr/>
          <p:nvPr/>
        </p:nvSpPr>
        <p:spPr>
          <a:xfrm>
            <a:off x="5760875" y="3329559"/>
            <a:ext cx="974911" cy="246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xmlns="" id="{C03A5A47-62D1-420D-A468-50178293CC8E}"/>
              </a:ext>
            </a:extLst>
          </p:cNvPr>
          <p:cNvSpPr/>
          <p:nvPr/>
        </p:nvSpPr>
        <p:spPr>
          <a:xfrm>
            <a:off x="5760875" y="4573411"/>
            <a:ext cx="974911" cy="246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xmlns="" id="{AC64CFE1-FD0E-4333-B9A2-F9A29938534C}"/>
              </a:ext>
            </a:extLst>
          </p:cNvPr>
          <p:cNvSpPr/>
          <p:nvPr/>
        </p:nvSpPr>
        <p:spPr>
          <a:xfrm>
            <a:off x="5760874" y="5705205"/>
            <a:ext cx="974911" cy="246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053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188</TotalTime>
  <Words>564</Words>
  <Application>Microsoft Office PowerPoint</Application>
  <PresentationFormat>Panoramiczny</PresentationFormat>
  <Paragraphs>104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3" baseType="lpstr">
      <vt:lpstr>Aldhabi</vt:lpstr>
      <vt:lpstr>Arial</vt:lpstr>
      <vt:lpstr>Constantia</vt:lpstr>
      <vt:lpstr>Trebuchet MS</vt:lpstr>
      <vt:lpstr>Tw Cen MT</vt:lpstr>
      <vt:lpstr>Tw Cen MT</vt:lpstr>
      <vt:lpstr>Wingdings</vt:lpstr>
      <vt:lpstr>Wingdings,Sans-Serif</vt:lpstr>
      <vt:lpstr>Circuit</vt:lpstr>
      <vt:lpstr>Kompetencje kluczowe</vt:lpstr>
      <vt:lpstr>Co to jest kompetencja?  </vt:lpstr>
      <vt:lpstr>Czym są kompetencje kluczowe?</vt:lpstr>
      <vt:lpstr>Kompetencje kluczowe </vt:lpstr>
      <vt:lpstr>Rodzic, w szczególności, ma wpływ na kształtowanie u dziecka: </vt:lpstr>
      <vt:lpstr>RODZIC, W SZCZEGÓLNOŚCI MA WPŁYW NA KSZTAŁTOWANIE (c.d.): </vt:lpstr>
      <vt:lpstr>RODZIC, W SZCZEGÓLNOŚCI  MA WPŁYW NA KSZTAŁTOWANIE (C.D.): </vt:lpstr>
      <vt:lpstr>Piramida potrzeb – od potrzeb fizjologicznych, do potrzeby samorealizacji</vt:lpstr>
      <vt:lpstr> postawY rodzicielskiE a kompetencje dziecka</vt:lpstr>
      <vt:lpstr>Trudności w kształtowaniu kompetencji</vt:lpstr>
      <vt:lpstr>Komunikaty blokujące samodzielność, kreatywność, innowacyjność: </vt:lpstr>
      <vt:lpstr>Na zakończenie...</vt:lpstr>
      <vt:lpstr>Na zakończenie, najważniejsze:</vt:lpstr>
      <vt:lpstr>Opracowano na podstawie: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adminn</cp:lastModifiedBy>
  <cp:revision>1027</cp:revision>
  <dcterms:created xsi:type="dcterms:W3CDTF">2020-11-18T08:38:04Z</dcterms:created>
  <dcterms:modified xsi:type="dcterms:W3CDTF">2020-11-23T09:11:25Z</dcterms:modified>
</cp:coreProperties>
</file>